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9"/>
  </p:notesMasterIdLst>
  <p:handoutMasterIdLst>
    <p:handoutMasterId r:id="rId50"/>
  </p:handoutMasterIdLst>
  <p:sldIdLst>
    <p:sldId id="1663" r:id="rId5"/>
    <p:sldId id="2051" r:id="rId6"/>
    <p:sldId id="2058" r:id="rId7"/>
    <p:sldId id="2063" r:id="rId8"/>
    <p:sldId id="2064" r:id="rId9"/>
    <p:sldId id="2089" r:id="rId10"/>
    <p:sldId id="2066" r:id="rId11"/>
    <p:sldId id="2071" r:id="rId12"/>
    <p:sldId id="2067" r:id="rId13"/>
    <p:sldId id="2068" r:id="rId14"/>
    <p:sldId id="2069" r:id="rId15"/>
    <p:sldId id="2070" r:id="rId16"/>
    <p:sldId id="2072" r:id="rId17"/>
    <p:sldId id="2059" r:id="rId18"/>
    <p:sldId id="2073" r:id="rId19"/>
    <p:sldId id="2081" r:id="rId20"/>
    <p:sldId id="2079" r:id="rId21"/>
    <p:sldId id="2077" r:id="rId22"/>
    <p:sldId id="2076" r:id="rId23"/>
    <p:sldId id="2083" r:id="rId24"/>
    <p:sldId id="2126" r:id="rId25"/>
    <p:sldId id="2062" r:id="rId26"/>
    <p:sldId id="2143" r:id="rId27"/>
    <p:sldId id="2142" r:id="rId28"/>
    <p:sldId id="2084" r:id="rId29"/>
    <p:sldId id="2060" r:id="rId30"/>
    <p:sldId id="2074" r:id="rId31"/>
    <p:sldId id="2085" r:id="rId32"/>
    <p:sldId id="2086" r:id="rId33"/>
    <p:sldId id="2123" r:id="rId34"/>
    <p:sldId id="2139" r:id="rId35"/>
    <p:sldId id="2124" r:id="rId36"/>
    <p:sldId id="2140" r:id="rId37"/>
    <p:sldId id="2125" r:id="rId38"/>
    <p:sldId id="2144" r:id="rId39"/>
    <p:sldId id="2127" r:id="rId40"/>
    <p:sldId id="2145" r:id="rId41"/>
    <p:sldId id="2146" r:id="rId42"/>
    <p:sldId id="2141" r:id="rId43"/>
    <p:sldId id="2057" r:id="rId44"/>
    <p:sldId id="2087" r:id="rId45"/>
    <p:sldId id="2078" r:id="rId46"/>
    <p:sldId id="2088" r:id="rId47"/>
    <p:sldId id="2061"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68"/>
            <p14:sldId id="2069"/>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126"/>
            <p14:sldId id="2062"/>
            <p14:sldId id="2143"/>
            <p14:sldId id="2142"/>
            <p14:sldId id="2084"/>
          </p14:sldIdLst>
        </p14:section>
        <p14:section name="Scaling" id="{B2B26507-89E5-422F-B2B3-EC985A370377}">
          <p14:sldIdLst>
            <p14:sldId id="2060"/>
            <p14:sldId id="2074"/>
            <p14:sldId id="2085"/>
            <p14:sldId id="2086"/>
            <p14:sldId id="2123"/>
            <p14:sldId id="2139"/>
            <p14:sldId id="2124"/>
            <p14:sldId id="2140"/>
            <p14:sldId id="2125"/>
            <p14:sldId id="2144"/>
            <p14:sldId id="2127"/>
          </p14:sldIdLst>
        </p14:section>
        <p14:section name="Network-close images" id="{1E4C1CBA-4D3A-4CEE-8AFA-751E9A144E45}">
          <p14:sldIdLst>
            <p14:sldId id="2145"/>
            <p14:sldId id="2146"/>
            <p14:sldId id="2141"/>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59538" autoAdjust="0"/>
  </p:normalViewPr>
  <p:slideViewPr>
    <p:cSldViewPr snapToGrid="0">
      <p:cViewPr varScale="1">
        <p:scale>
          <a:sx n="68" d="100"/>
          <a:sy n="68" d="100"/>
        </p:scale>
        <p:origin x="2304" y="60"/>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6/9/2020 11:51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6/9/2020 11:51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reating-azure-ad-enabled-cluster-and-assigning-permiss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backup-and-restore-with-veler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luster-autoscaling-in-multiple-node-p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verifying-node-distribu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azure-container-registry-geo-re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managing-cluster-identity-lifecyc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When configuring Azure AD for AKS authentication, two Azure AD applications are configured. The first Azure AD application you need gets Azure AD group membership for a user.  So the server component acts as an Azure AD application that acts as an endpoint for the identity requests.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First we'll create the app registration with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create and then update the app so that it can view all </a:t>
            </a:r>
            <a:r>
              <a:rPr lang="en-US" sz="882" b="0" i="0" kern="1200" dirty="0" err="1">
                <a:solidFill>
                  <a:schemeClr val="tx1"/>
                </a:solidFill>
                <a:effectLst/>
                <a:latin typeface="Segoe UI" panose="020B0502040204020203" pitchFamily="34" charset="0"/>
                <a:ea typeface="+mn-ea"/>
                <a:cs typeface="+mn-cs"/>
              </a:rPr>
              <a:t>groupMembershipClaims</a:t>
            </a:r>
            <a:r>
              <a:rPr lang="en-US" sz="882" b="0" i="0" kern="1200" dirty="0">
                <a:solidFill>
                  <a:schemeClr val="tx1"/>
                </a:solidFill>
                <a:effectLst/>
                <a:latin typeface="Segoe UI" panose="020B0502040204020203" pitchFamily="34" charset="0"/>
                <a:ea typeface="+mn-ea"/>
                <a:cs typeface="+mn-cs"/>
              </a:rPr>
              <a:t>. If you wanted the app to see only security groups, you could set the value to </a:t>
            </a:r>
            <a:r>
              <a:rPr lang="en-US" sz="882" b="0" i="0" kern="1200" dirty="0" err="1">
                <a:solidFill>
                  <a:schemeClr val="tx1"/>
                </a:solidFill>
                <a:effectLst/>
                <a:latin typeface="Segoe UI" panose="020B0502040204020203" pitchFamily="34" charset="0"/>
                <a:ea typeface="+mn-ea"/>
                <a:cs typeface="+mn-cs"/>
              </a:rPr>
              <a:t>SecurityGroup</a:t>
            </a:r>
            <a:r>
              <a:rPr lang="en-US" sz="882" b="0" i="0" kern="1200" dirty="0">
                <a:solidFill>
                  <a:schemeClr val="tx1"/>
                </a:solidFill>
                <a:effectLst/>
                <a:latin typeface="Segoe UI" panose="020B0502040204020203" pitchFamily="34" charset="0"/>
                <a:ea typeface="+mn-ea"/>
                <a:cs typeface="+mn-cs"/>
              </a:rPr>
              <a:t>, but in the case of All that allows the app to retrieve all of the security groups, distribution groups, and Azure AD roles that the user is a member of.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we'll create a service principal for the server app which is used to authenticate itself with the Azure management plane. We won't use these until we create the cluster, but they're important to generate and stash in a variable for moment.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up, we'll assign some permissions to our app to Ready directory data and Sign in and ready user profile. Specifically, the following assignments are being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t>User.Read</a:t>
            </a:r>
            <a:r>
              <a:rPr lang="en-US" dirty="0"/>
              <a:t> = </a:t>
            </a:r>
            <a:r>
              <a:rPr lang="en-US" dirty="0">
                <a:effectLst/>
              </a:rPr>
              <a:t>Allows you to sign in to the app with your organizational account and let the app read your profile. It also allows the app to read basic company information.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effectLst/>
              </a:rPr>
              <a:t>Directory.Read.All</a:t>
            </a:r>
            <a:r>
              <a:rPr lang="en-US" dirty="0">
                <a:effectLst/>
              </a:rPr>
              <a:t> = Allows the app to read data in your organization's directory.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effectLs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effectLst/>
              </a:rPr>
              <a:t>The role assignment you see in </a:t>
            </a:r>
            <a:r>
              <a:rPr lang="en-US" dirty="0" err="1">
                <a:effectLst/>
              </a:rPr>
              <a:t>az</a:t>
            </a:r>
            <a:r>
              <a:rPr lang="en-US" dirty="0">
                <a:effectLst/>
              </a:rPr>
              <a:t> ad app permissions add is for the Microsoft Graph service principal and its </a:t>
            </a:r>
            <a:r>
              <a:rPr lang="en-US" dirty="0" err="1">
                <a:effectLst/>
              </a:rPr>
              <a:t>Directory.Read.All</a:t>
            </a:r>
            <a:r>
              <a:rPr lang="en-US" dirty="0">
                <a:effectLst/>
              </a:rPr>
              <a:t> permission assignment.</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With permissions assigned, we can then grant the permissions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permission grant. Note that you do need to be a tenant admin to execute these commands or it will fail. We'll also go ahead and provide admin-consent to the app at this time. The API that you're providing consent for is the Microsoft Graph.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75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server component in place, we can create the client component. </a:t>
            </a:r>
            <a:r>
              <a:rPr lang="en-US" sz="882" b="0" i="0" kern="1200" dirty="0">
                <a:solidFill>
                  <a:schemeClr val="tx1"/>
                </a:solidFill>
                <a:effectLst/>
                <a:latin typeface="Segoe UI" panose="020B0502040204020203" pitchFamily="34" charset="0"/>
                <a:ea typeface="+mn-ea"/>
                <a:cs typeface="+mn-cs"/>
              </a:rPr>
              <a:t>This second Azure AD application is used when a user logs to the AKS cluster with the Kubernetes CLI (</a:t>
            </a:r>
            <a:r>
              <a:rPr lang="en-US" dirty="0"/>
              <a:t>kubectl</a:t>
            </a:r>
            <a:r>
              <a:rPr lang="en-US" sz="882" b="0" i="0" kern="1200" dirty="0">
                <a:solidFill>
                  <a:schemeClr val="tx1"/>
                </a:solidFill>
                <a:effectLst/>
                <a:latin typeface="Segoe UI" panose="020B0502040204020203" pitchFamily="34" charset="0"/>
                <a:ea typeface="+mn-ea"/>
                <a:cs typeface="+mn-cs"/>
              </a:rPr>
              <a:t>). This client application takes the authentication request from the user and verifies their credentials and permissions.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Again, we'll create a new app and then a service principal which will be bound to our AKS cluster as well. </a:t>
            </a:r>
          </a:p>
          <a:p>
            <a:endParaRPr lang="en-US" sz="882" b="0" i="0" kern="1200" dirty="0">
              <a:solidFill>
                <a:schemeClr val="tx1"/>
              </a:solidFill>
              <a:effectLst/>
              <a:latin typeface="Segoe UI" panose="020B0502040204020203" pitchFamily="34" charset="0"/>
              <a:ea typeface="+mn-ea"/>
              <a:cs typeface="+mn-cs"/>
            </a:endParaRPr>
          </a:p>
          <a:p>
            <a:r>
              <a:rPr lang="en-US" dirty="0"/>
              <a:t>Next, we'll get the oAuth2 ID for the server app to allow the authentication flow between the two app components using the </a:t>
            </a:r>
            <a:r>
              <a:rPr lang="en-US" dirty="0" err="1"/>
              <a:t>az</a:t>
            </a:r>
            <a:r>
              <a:rPr lang="en-US" dirty="0"/>
              <a:t> ad app show command. </a:t>
            </a:r>
          </a:p>
          <a:p>
            <a:endParaRPr lang="en-US" dirty="0"/>
          </a:p>
          <a:p>
            <a:r>
              <a:rPr lang="en-US" dirty="0"/>
              <a:t>We'll then add the permissions for the client application and server application components to use the oAuth2 communication flow using the </a:t>
            </a:r>
            <a:r>
              <a:rPr lang="en-US" dirty="0" err="1"/>
              <a:t>az</a:t>
            </a:r>
            <a:r>
              <a:rPr lang="en-US" dirty="0"/>
              <a:t> ad app permission add command. Finally, we will grant permissions for the client application to communicate with the server application using the </a:t>
            </a:r>
            <a:r>
              <a:rPr lang="en-US" dirty="0" err="1"/>
              <a:t>az</a:t>
            </a:r>
            <a:r>
              <a:rPr lang="en-US" dirty="0"/>
              <a:t> ad app permission grant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474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plumbing in place, we can then create our cluster. Note that we need the tenant ID of our Azure AD tenant that contains applications and service principals we just created.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https://github.com/opsgility/virtual-partner-bootcamp/blob/master/Azure%20Infrastructure/Day%204%20-%20AKS/Operationalizing%20Azure%20Kubernetes%20Service/Operationalizing%20Azure%20Kubernetes%20Service.md#demo-creating-azure-ad-enabled-cluster-and-assigning-permissions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connected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container </a:t>
            </a:r>
            <a:r>
              <a:rPr lang="en-US"/>
              <a:t>registry and Azure </a:t>
            </a:r>
            <a:r>
              <a:rPr lang="en-US" dirty="0"/>
              <a:t>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you're planning on migrating to a new region or standing up a new region to support an existing application.</a:t>
            </a:r>
          </a:p>
          <a:p>
            <a:endParaRPr lang="en-US" dirty="0"/>
          </a:p>
          <a:p>
            <a:r>
              <a:rPr lang="en-US" dirty="0"/>
              <a:t>Of course, if you're going to go multi-regional, one of the first things you need to do is narrow down the regions you're going to deploy to based on where AKS is available, followed they by the VM SKU(s) you want to use, and then features like Availability zones within those regions. And if you go with AZs don't forget to check and make the VM SKU you select is available in all zones.</a:t>
            </a:r>
          </a:p>
          <a:p>
            <a:endParaRPr lang="en-US" dirty="0"/>
          </a:p>
          <a:p>
            <a:r>
              <a:rPr lang="en-US" dirty="0"/>
              <a:t>Next up, the recommendation for if you are staying in a given geography is to consider paired regions. Paired regions won't help much for automated regional failover, but platform updates are coordinated between paired regions and you'll know if I region does go down how Azure is prioritizing recovery on their end.</a:t>
            </a:r>
          </a:p>
          <a:p>
            <a:endParaRPr lang="en-US" dirty="0"/>
          </a:p>
          <a:p>
            <a:r>
              <a:rPr lang="en-US" dirty="0"/>
              <a:t>Finally, consider service availability – </a:t>
            </a:r>
            <a:r>
              <a:rPr lang="en-US" sz="882" b="0" i="0" kern="1200" dirty="0">
                <a:solidFill>
                  <a:schemeClr val="tx1"/>
                </a:solidFill>
                <a:effectLst/>
                <a:latin typeface="Segoe UI" panose="020B0502040204020203" pitchFamily="34" charset="0"/>
                <a:ea typeface="+mn-ea"/>
                <a:cs typeface="+mn-cs"/>
              </a:rPr>
              <a:t>You need to decide whether your paired regions should be hot/hot, hot/warm, or hot/cold. Do you want to run both regions at the same time, with one region ready to start serving traffic? Or do you want one region to have time to get ready to serve traffic?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045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don't store service state inside the container. Instead, use an Azure platform as a service (PaaS) that supports multi-region replication.</a:t>
            </a:r>
          </a:p>
          <a:p>
            <a:endParaRPr lang="en-US" dirty="0"/>
          </a:p>
          <a:p>
            <a:r>
              <a:rPr lang="en-US" dirty="0"/>
              <a:t>State can be either externalized or co-located with the code that manipulates the state. Typically, you externalize state by using a database or other data store that runs on different machines over the network or that runs out of process on the same machine.</a:t>
            </a:r>
          </a:p>
          <a:p>
            <a:endParaRPr lang="en-US" dirty="0"/>
          </a:p>
          <a:p>
            <a:r>
              <a:rPr lang="en-US" dirty="0"/>
              <a:t>Containers and microservices are most resilient when the processes that run inside them don't retain state. Because applications almost always contain some state, use a PaaS solution such as Azure Database for MySQL, Azure Database for PostgreSQL, or Azure SQL Database.</a:t>
            </a:r>
          </a:p>
          <a:p>
            <a:endParaRPr lang="en-US" dirty="0"/>
          </a:p>
          <a:p>
            <a:r>
              <a:rPr lang="en-US" dirty="0"/>
              <a:t>If you can't externalize state from the cluster, then you're probably dealing with managed disks and storage replication. </a:t>
            </a:r>
            <a:r>
              <a:rPr lang="en-US" sz="882" b="0" i="0" kern="1200" dirty="0">
                <a:solidFill>
                  <a:schemeClr val="tx1"/>
                </a:solidFill>
                <a:effectLst/>
                <a:latin typeface="Segoe UI" panose="020B0502040204020203" pitchFamily="34" charset="0"/>
                <a:ea typeface="+mn-ea"/>
                <a:cs typeface="+mn-cs"/>
              </a:rPr>
              <a:t>Because your applications are spread across multiple AKS clusters in different regions, you need to keep the storage synchronized. </a:t>
            </a:r>
          </a:p>
          <a:p>
            <a:endParaRPr lang="en-US" sz="882" b="0" i="0" kern="1200" dirty="0">
              <a:solidFill>
                <a:schemeClr val="tx1"/>
              </a:solidFill>
              <a:effectLst/>
              <a:latin typeface="Segoe UI" panose="020B0502040204020203" pitchFamily="34" charset="0"/>
              <a:ea typeface="+mn-ea"/>
              <a:cs typeface="+mn-cs"/>
            </a:endParaRPr>
          </a:p>
          <a:p>
            <a:r>
              <a:rPr lang="en-US" dirty="0"/>
              <a:t>Persistent volumes are mounted to a node VM and then exposed to the pods. Persistent volumes follow pods even if the pods are moved to a different node inside the same cluster.</a:t>
            </a:r>
          </a:p>
          <a:p>
            <a:endParaRPr lang="en-US" dirty="0"/>
          </a:p>
          <a:p>
            <a:r>
              <a:rPr lang="en-US" dirty="0"/>
              <a:t>The replication strategy you use depends on your storage solution. Common storage solutions such as </a:t>
            </a:r>
            <a:r>
              <a:rPr lang="en-US" dirty="0" err="1"/>
              <a:t>Gluster</a:t>
            </a:r>
            <a:r>
              <a:rPr lang="en-US" dirty="0"/>
              <a:t>, </a:t>
            </a:r>
            <a:r>
              <a:rPr lang="en-US" dirty="0" err="1"/>
              <a:t>Ceph</a:t>
            </a:r>
            <a:r>
              <a:rPr lang="en-US" dirty="0"/>
              <a:t>, Rook, and </a:t>
            </a:r>
            <a:r>
              <a:rPr lang="en-US" dirty="0" err="1"/>
              <a:t>Portworx</a:t>
            </a:r>
            <a:r>
              <a:rPr lang="en-US" dirty="0"/>
              <a:t> provide their own guidance about disaster recovery and replication.</a:t>
            </a:r>
          </a:p>
          <a:p>
            <a:endParaRPr lang="en-US" dirty="0"/>
          </a:p>
          <a:p>
            <a:r>
              <a:rPr lang="en-US" dirty="0"/>
              <a:t>The typical strategy is to provide a common storage point where applications can write their data. This data is then replicated across regions and then accessed locally. If you do use managed disks, you can go with Kubernetes native solutions such as </a:t>
            </a:r>
            <a:r>
              <a:rPr lang="en-US" dirty="0" err="1"/>
              <a:t>Heptio</a:t>
            </a:r>
            <a:r>
              <a:rPr lang="en-US" dirty="0"/>
              <a:t> or VMware </a:t>
            </a:r>
            <a:r>
              <a:rPr lang="en-US" dirty="0" err="1"/>
              <a:t>Velero</a:t>
            </a:r>
            <a:r>
              <a:rPr lang="en-US" dirty="0"/>
              <a:t> to backup your data and sync it elsewhere or you can use something external to Kubernetes such as Storage Snapshots.</a:t>
            </a:r>
          </a:p>
          <a:p>
            <a:endParaRPr lang="en-US" dirty="0"/>
          </a:p>
          <a:p>
            <a:r>
              <a:rPr lang="en-US" dirty="0"/>
              <a:t>For application-based replication, </a:t>
            </a:r>
            <a:r>
              <a:rPr lang="en-US" sz="882" b="0" i="0" kern="1200" dirty="0">
                <a:solidFill>
                  <a:schemeClr val="tx1"/>
                </a:solidFill>
                <a:effectLst/>
                <a:latin typeface="Segoe UI" panose="020B0502040204020203" pitchFamily="34" charset="0"/>
                <a:ea typeface="+mn-ea"/>
                <a:cs typeface="+mn-cs"/>
              </a:rPr>
              <a:t>Kubernetes currently provides no native implementation for application-based asynchronous replication. Because containers and Kubernetes are loosely coupled, any traditional application or language approach should work. Typically, the applications themselves replicate the storage requests, which are then written to each cluster's underlying data storage.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6283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https://github.com/opsgility/virtual-partner-bootcamp/blob/master/Azure%20Infrastructure/Day%204%20-%20AKS/Disaster%20Recovery%20with%20Azure%20Kubernetes%20Service/Disaster%20Recovery%20with%20Azure%20Kubernetes%20Service.md#demo-backup-and-restore-with-velero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System node pools host critical system pods for your cluster such as </a:t>
            </a:r>
            <a:r>
              <a:rPr lang="en-US" dirty="0" err="1"/>
              <a:t>CoreDNS</a:t>
            </a:r>
            <a:r>
              <a:rPr lang="en-US" dirty="0"/>
              <a:t> and </a:t>
            </a:r>
            <a:r>
              <a:rPr lang="en-US" dirty="0" err="1"/>
              <a:t>tunnelfront</a:t>
            </a:r>
            <a:r>
              <a:rPr lang="en-US" dirty="0"/>
              <a:t> but can also host application pods as well. 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Over time, you may find more flexibility with multi-node pool configurations as you can do things like create a new system pools (effectively resizing based on core needs) and provision new node pools as new workloads come online. Another capability of multi-node pool clusters is you can run different versions of Kubernetes within the same cluster – for example the system node pool can run 1.16.7 while a user node pool can run 1.14.8. Note that the node pool version cannot be greater than the control plane version, so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 you want to think about – the ability to add a node pool in a unique subnet and the ability to give each node a in node pool it's own public IP. For the former, having access to multiple subnets allows for the physical and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down events is defaulted to 5 minutes and cannot be altered.</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https://github.com/opsgility/virtual-partner-bootcamp/blob/master/Azure%20Infrastructure/Day%204%20-%20AKS/Operationalizing%20Azure%20Kubernetes%20Service/Operationalizing%20Azure%20Kubernetes%20Service.md#demo-cluster-autoscaling-in-multiple-node-pools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&lt;click&gt;</a:t>
            </a:r>
          </a:p>
        </p:txBody>
      </p:sp>
    </p:spTree>
    <p:extLst>
      <p:ext uri="{BB962C8B-B14F-4D97-AF65-F5344CB8AC3E}">
        <p14:creationId xmlns:p14="http://schemas.microsoft.com/office/powerpoint/2010/main" val="90864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3" name="Notes Placeholder 2">
            <a:extLst>
              <a:ext uri="{FF2B5EF4-FFF2-40B4-BE49-F238E27FC236}">
                <a16:creationId xmlns:a16="http://schemas.microsoft.com/office/drawing/2014/main" id="{88DCAF8B-836B-4B02-BC14-2550777820DD}"/>
              </a:ext>
            </a:extLst>
          </p:cNvPr>
          <p:cNvSpPr>
            <a:spLocks noGrp="1"/>
          </p:cNvSpPr>
          <p:nvPr>
            <p:ph type="body" idx="1"/>
          </p:nvPr>
        </p:nvSpPr>
        <p:spPr/>
        <p:txBody>
          <a:bodyPr/>
          <a:lstStyle/>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a:t>
            </a:r>
          </a:p>
          <a:p>
            <a:endParaRPr lang="en-US" dirty="0"/>
          </a:p>
          <a:p>
            <a:r>
              <a:rPr lang="en-US" dirty="0"/>
              <a:t>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p:txBody>
      </p:sp>
    </p:spTree>
    <p:extLst>
      <p:ext uri="{BB962C8B-B14F-4D97-AF65-F5344CB8AC3E}">
        <p14:creationId xmlns:p14="http://schemas.microsoft.com/office/powerpoint/2010/main" val="78733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affinity (not to be confused with </a:t>
            </a:r>
            <a:r>
              <a:rPr lang="en-US" dirty="0" err="1"/>
              <a:t>NodeSelector</a:t>
            </a:r>
            <a:r>
              <a:rPr lang="en-US" dirty="0"/>
              <a:t>) is a method which we can use to constrain our pods to select nodes within our cluster by defining affinity in our pod spec. Say we deploy a cluster with 3 nodes – 1 in each zone, but then we deploy a small application with a single replica and we always want it to land in Zone 1 so it can use a persistent volume attached to a managed disk in the same zone.</a:t>
            </a:r>
          </a:p>
          <a:p>
            <a:endParaRPr lang="en-US" dirty="0"/>
          </a:p>
          <a:p>
            <a:r>
              <a:rPr lang="en-US" dirty="0"/>
              <a:t>To do this, we'll leverage </a:t>
            </a:r>
            <a:r>
              <a:rPr lang="en-US" dirty="0" err="1"/>
              <a:t>nodeAffinity</a:t>
            </a:r>
            <a:r>
              <a:rPr lang="en-US" dirty="0"/>
              <a:t> of which there are two types available – </a:t>
            </a:r>
            <a:r>
              <a:rPr lang="en-US" dirty="0" err="1"/>
              <a:t>requiredDuringSchedulingIgnoredDuringExecution</a:t>
            </a:r>
            <a:r>
              <a:rPr lang="en-US" dirty="0"/>
              <a:t> and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If you pod needs to land on designated zones, use required – if the pod can't be scheduled it won't be deployed.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allows you to scheduled the pod even if the designed node with the labels you desire isn't available.</a:t>
            </a:r>
          </a:p>
          <a:p>
            <a:endParaRPr lang="en-US" dirty="0"/>
          </a:p>
          <a:p>
            <a:r>
              <a:rPr lang="en-US" dirty="0"/>
              <a:t>Different vendors use different node labels – Microsoft uses failure-domain.beta.kubernetes.io/zone today to show which region and zone a node are a member of. Using </a:t>
            </a:r>
            <a:r>
              <a:rPr lang="en-US" dirty="0" err="1"/>
              <a:t>matchExpressions</a:t>
            </a:r>
            <a:r>
              <a:rPr lang="en-US" dirty="0"/>
              <a:t>, you can target your pods to one or more zones that your nodes run on.</a:t>
            </a:r>
          </a:p>
          <a:p>
            <a:endParaRPr lang="en-US" dirty="0"/>
          </a:p>
          <a:p>
            <a:r>
              <a:rPr lang="en-US" dirty="0"/>
              <a:t>The same label, failure-domain.beta.kubernetes.io/zone, is also used on </a:t>
            </a:r>
            <a:r>
              <a:rPr lang="en-US" dirty="0" err="1"/>
              <a:t>PersisentVolumes</a:t>
            </a:r>
            <a:r>
              <a:rPr lang="en-US" dirty="0"/>
              <a:t> in addition to nodes.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3966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take a look at a running cluster with a few node pools distributed across zones.</a:t>
            </a:r>
            <a:endParaRPr lang="en-US" dirty="0">
              <a:hlinkClick r:id="rId3"/>
            </a:endParaRPr>
          </a:p>
          <a:p>
            <a:endParaRPr lang="en-US" dirty="0">
              <a:hlinkClick r:id="rId3"/>
            </a:endParaRPr>
          </a:p>
          <a:p>
            <a:r>
              <a:rPr lang="en-US" dirty="0">
                <a:hlinkClick r:id="rId3"/>
              </a:rPr>
              <a:t>https://github.com/opsgility/virtual-partner-bootcamp/blob/master/Azure%20Infrastructure/Day%204%20-%20AKS/Disaster%20Recovery%20with%20Azure%20Kubernetes%20Service/Disaster%20Recovery%20with%20Azure%20Kubernetes%20Service.md#demo-verifying-node-distribution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7829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
        <p:nvSpPr>
          <p:cNvPr id="3" name="Notes Placeholder 2">
            <a:extLst>
              <a:ext uri="{FF2B5EF4-FFF2-40B4-BE49-F238E27FC236}">
                <a16:creationId xmlns:a16="http://schemas.microsoft.com/office/drawing/2014/main" id="{04B707F4-C516-46E5-933A-9481F53F2DAA}"/>
              </a:ext>
            </a:extLst>
          </p:cNvPr>
          <p:cNvSpPr>
            <a:spLocks noGrp="1"/>
          </p:cNvSpPr>
          <p:nvPr>
            <p:ph type="body" idx="1"/>
          </p:nvPr>
        </p:nvSpPr>
        <p:spPr/>
        <p:txBody>
          <a:bodyPr/>
          <a:lstStyle/>
          <a:p>
            <a:r>
              <a:rPr lang="en-US" dirty="0"/>
              <a:t>Here are some ways to think about limiting transient failures if your applications deployed on AKS when you're using Availability zones.</a:t>
            </a:r>
          </a:p>
          <a:p>
            <a:endParaRPr lang="en-US" dirty="0"/>
          </a:p>
          <a:p>
            <a:r>
              <a:rPr lang="en-US" dirty="0"/>
              <a:t>First, as you saw in the demo, use deployments with the number of replicas set to the number of zones in a given pool, AKS does a decent job of spreading replicas evenly, especially if CPU and memory consumption across nodes is fairly even. And remember, if needed you can create different node pools with different node counts and zone configurations as you start to run up the number of workloads on your clusters.</a:t>
            </a:r>
          </a:p>
          <a:p>
            <a:endParaRPr lang="en-US" dirty="0"/>
          </a:p>
          <a:p>
            <a:r>
              <a:rPr lang="en-US" dirty="0"/>
              <a:t>Second, use ingress controllers that are highly available. This may mean using an ingress controller that is internal to your cluster such as </a:t>
            </a:r>
            <a:r>
              <a:rPr lang="en-US" dirty="0" err="1"/>
              <a:t>nginx</a:t>
            </a:r>
            <a:r>
              <a:rPr lang="en-US" dirty="0"/>
              <a:t>, Istio, </a:t>
            </a:r>
            <a:r>
              <a:rPr lang="en-US" dirty="0" err="1"/>
              <a:t>Traefik</a:t>
            </a:r>
            <a:r>
              <a:rPr lang="en-US" dirty="0"/>
              <a:t>, or </a:t>
            </a:r>
            <a:r>
              <a:rPr lang="en-US" dirty="0" err="1"/>
              <a:t>HAProxy</a:t>
            </a:r>
            <a:r>
              <a:rPr lang="en-US" dirty="0"/>
              <a:t> ingress running on pods in your cluster that are dependent on just node availability. Another ingress controller you might want to consider is the Application Gateway Ingress Controller, of AGIC. The AGIC is an ingress controller which runs within your cluster but externalizes load balancing to Application Gateway. Outside of being able to leverage features of Application Gateway such as the Web Application Firewall, its also possible to use AGIC to control routing of HTTP traffic to multiple AKS clusters. AGIC also eliminates the need to have another load balancer or PIP in front of your AKS cluster and communicates with pods over their private IP directly.</a:t>
            </a:r>
          </a:p>
          <a:p>
            <a:endParaRPr lang="en-US" dirty="0"/>
          </a:p>
          <a:p>
            <a:r>
              <a:rPr lang="en-US" dirty="0"/>
              <a:t>And for disk mounts – tread carefully. Volumes cannot be mounted across zones. This means if the Zone with your pod does go down, there's not a way to schedule the pod in a new zone. You'll end up creating a new volume or restoring an existing volume from a snapshot before you'll be able to schedule the pod successfully.</a:t>
            </a:r>
          </a:p>
        </p:txBody>
      </p:sp>
    </p:spTree>
    <p:extLst>
      <p:ext uri="{BB962C8B-B14F-4D97-AF65-F5344CB8AC3E}">
        <p14:creationId xmlns:p14="http://schemas.microsoft.com/office/powerpoint/2010/main" val="2550487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close out with how to bring your images closer to your clusters using Azure Container Registry.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9555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 a best practice, placing a container registry in each region where images are run allows network-close operations, enabling fast, reliable image layer transfers. Geo-replication enables an Azure container registry to function as a single registry, serving multiple regions with multi-master regional registries.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you think about the number of times you pull images from your registry, it can be advantageous to have your registry as close as possible to lower both latency and network egress costs. Clients push and pull images from the closest replica. In the background, Azure is using Traffic Manager to determine which region is closest to the client performing the push or pull based on network latency. This can lead to issues, particularly with push operations from Linux clients, especially if your replicas are in regions close to the client. For example, I'm in Florida which is on the East coast of the United States. If I create a Premium registry and enable replicas in both East US and East US 2, there's the potential that when my client pushes it may not push all of the image layers and manifest to a single replicated region as Traffic Manager could connect me to both regional replicas during the push operation. This will cause the push operation to fail when the manifest is validated. This occurs because of the way DNS resolution is performed on Linux hosts and configuration of the client-side DNS cache. To ensure consistent pushes from Linux hosts, you should install client-side DNS cache such as </a:t>
            </a:r>
            <a:r>
              <a:rPr lang="en-US" sz="882" b="0" i="0" kern="1200" dirty="0" err="1">
                <a:solidFill>
                  <a:schemeClr val="tx1"/>
                </a:solidFill>
                <a:effectLst/>
                <a:latin typeface="Segoe UI" panose="020B0502040204020203" pitchFamily="34" charset="0"/>
                <a:ea typeface="+mn-ea"/>
                <a:cs typeface="+mn-cs"/>
              </a:rPr>
              <a:t>dnsmasq</a:t>
            </a:r>
            <a:r>
              <a:rPr lang="en-US" sz="882" b="0" i="0" kern="1200" dirty="0">
                <a:solidFill>
                  <a:schemeClr val="tx1"/>
                </a:solidFill>
                <a:effectLst/>
                <a:latin typeface="Segoe UI" panose="020B0502040204020203" pitchFamily="34" charset="0"/>
                <a:ea typeface="+mn-ea"/>
                <a:cs typeface="+mn-cs"/>
              </a:rPr>
              <a:t> or update DNS retry logic in the target OS.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Geo-replication with Azure Container Registry does require the Premium SKU of the service. Note that you can change from Basic or Standard to Premium at any time.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20102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standing up a geo-replicated registry.</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https://github.com/opsgility/virtual-partner-bootcamp/blob/master/Azure%20Infrastructure/Day%204%20-%20AKS/Disaster%20Recovery%20with%20Azure%20Kubernetes%20Service/Disaster%20Recovery%20with%20Azure%20Kubernetes%20Service.md#demo-azure-container-registry-geo-replication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03843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The service principal is needed to dynamically create and manage resources such as the Azure Load Balancer or to interact with ACR to pull images. If you use managed identity, this will be created for you by AKS automatically. Clusters using service principals eventually reach a state in which the service principal must be renewed to keep the cluster working. 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If you are going to use service principals, I highly recommend you create one on your own and provide the service principal to the "</a:t>
            </a:r>
            <a:r>
              <a:rPr lang="en-US" dirty="0" err="1"/>
              <a:t>az</a:t>
            </a:r>
            <a:r>
              <a:rPr lang="en-US" dirty="0"/>
              <a:t> </a:t>
            </a:r>
            <a:r>
              <a:rPr lang="en-US" dirty="0" err="1"/>
              <a:t>aks</a:t>
            </a:r>
            <a:r>
              <a:rPr lang="en-US" dirty="0"/>
              <a:t> create" command when you create the cluster. There are a number of issues with cluster creation through the CLI, especially when it comes to AAD propagation of a service principal. When you rely on the AKS to automatically create a service principal through the CLI, you will have failures related to role propagation. It's much safer for you to create the principal ahead of time and make sure it is fully propagated before creating the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identities, with two by default: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System-assigned managed identity: The identity that the Kubernetes cloud provider uses to create Azure resources on behalf of the user. The life cycle of the system-assigned identity is tied to that of the cluster. This means the identity is deleted when the cluster is deleted.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User-assigned managed identity: The identity that's used for authorization in the cluster. For example, the user-assigned identity is used to authorize AKS to use Azure Container Registries (ACRs), or to authorize the </a:t>
            </a:r>
            <a:r>
              <a:rPr lang="en-US" dirty="0" err="1"/>
              <a:t>kubelet</a:t>
            </a:r>
            <a:r>
              <a:rPr lang="en-US" dirty="0"/>
              <a:t> to get metadata from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Add-ons such as HTTP application routing also authenticate using a managed identity. For each add-on in a cluster, a managed identity is created by AKS and lasts for the life of the add-on.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Delegated access may become more complicated with managed identities however. </a:t>
            </a:r>
            <a:r>
              <a:rPr lang="en-US" sz="882" b="0" i="0" kern="1200" dirty="0">
                <a:solidFill>
                  <a:schemeClr val="tx1"/>
                </a:solidFill>
                <a:effectLst/>
                <a:latin typeface="Segoe UI" panose="020B0502040204020203" pitchFamily="34" charset="0"/>
                <a:ea typeface="+mn-ea"/>
                <a:cs typeface="+mn-cs"/>
              </a:rPr>
              <a:t>For creating and using your own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static IP address, or attached Azure disk where the resources are outside of the MC_* resource group, you need to use the </a:t>
            </a:r>
            <a:r>
              <a:rPr lang="en-US" sz="882" b="0" i="0" kern="1200" dirty="0" err="1">
                <a:solidFill>
                  <a:schemeClr val="tx1"/>
                </a:solidFill>
                <a:effectLst/>
                <a:latin typeface="Segoe UI" panose="020B0502040204020203" pitchFamily="34" charset="0"/>
                <a:ea typeface="+mn-ea"/>
                <a:cs typeface="+mn-cs"/>
              </a:rPr>
              <a:t>PrincipalID</a:t>
            </a:r>
            <a:r>
              <a:rPr lang="en-US" sz="882" b="0" i="0" kern="1200" dirty="0">
                <a:solidFill>
                  <a:schemeClr val="tx1"/>
                </a:solidFill>
                <a:effectLst/>
                <a:latin typeface="Segoe UI" panose="020B0502040204020203" pitchFamily="34" charset="0"/>
                <a:ea typeface="+mn-ea"/>
                <a:cs typeface="+mn-cs"/>
              </a:rPr>
              <a:t> of the cluster System Assigned Managed Identity to perform a role assignment.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hlinkClick r:id="rId3"/>
            </a:endParaRPr>
          </a:p>
          <a:p>
            <a:r>
              <a:rPr lang="en-US" dirty="0">
                <a:hlinkClick r:id="rId3"/>
              </a:rPr>
              <a:t>https://github.com/opsgility/virtual-partner-bootcamp/blob/master/Azure%20Infrastructure/Day%204%20-%20AKS/Operationalizing%20Azure%20Kubernetes%20Service/Operationalizing%20Azure%20Kubernetes%20Service.md#demo-exploring-azure-monitor-for-containers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6/9/2020 11:51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a:p>
            <a:r>
              <a:rPr lang="en-US" dirty="0"/>
              <a:t>Remember, there are definitely some timing issues with AKS creation through the CLI in this manner where you are relying on the cluster create command to correctly create your service principal and ensure it is propagated through AAD, which can take up to 4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I like to do is create the service principal manually and either wait (with something like a sleep for 4 minutes) or loop and see if the principal is ready.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https://github.com/opsgility/virtual-partner-bootcamp/blob/master/Azure%20Infrastructure/Day%204%20-%20AKS/Operationalizing%20Azure%20Kubernetes%20Service/Operationalizing%20Azure%20Kubernetes%20Service.md#demo-managing-cluster-identity-lifecycle</a:t>
            </a:r>
            <a:endParaRPr lang="en-US" dirty="0">
              <a:latin typeface="Lucida Console" panose="020B060904050402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6/9/2020 11:51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doesn't stop with the identity used by the cluster to interact with other Azure services but continues to how operators and developers will </a:t>
            </a:r>
            <a:r>
              <a:rPr lang="en-US" dirty="0" err="1"/>
              <a:t>ineract</a:t>
            </a:r>
            <a:r>
              <a:rPr lang="en-US" dirty="0"/>
              <a:t> with the cluster and workloads deployed on top of it. As we all know, </a:t>
            </a:r>
            <a:r>
              <a:rPr lang="en-US" sz="882" b="0" i="0" kern="1200" dirty="0">
                <a:solidFill>
                  <a:schemeClr val="tx1"/>
                </a:solidFill>
                <a:effectLst/>
                <a:latin typeface="Segoe UI" panose="020B0502040204020203" pitchFamily="34" charset="0"/>
                <a:ea typeface="+mn-ea"/>
                <a:cs typeface="+mn-cs"/>
              </a:rPr>
              <a:t>all 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that we can improve the overall security posture of our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Just like with Managed Identities vs Service Principals, Azure AD can only be enabled when you create a new, RBAC-enabled cluster. You can't enable Azure AD on an existing AKS cluster.</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6/9/2020 11:51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851396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46572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6.sv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image" Target="../media/image56.png"/><Relationship Id="rId21" Type="http://schemas.openxmlformats.org/officeDocument/2006/relationships/image" Target="../media/image74.png"/><Relationship Id="rId34" Type="http://schemas.openxmlformats.org/officeDocument/2006/relationships/image" Target="../media/image87.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39.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3.sv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jpeg"/><Relationship Id="rId8" Type="http://schemas.openxmlformats.org/officeDocument/2006/relationships/image" Target="../media/image61.sv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a:xfrm>
            <a:off x="582042" y="3962400"/>
            <a:ext cx="4164583" cy="1015663"/>
          </a:xfrm>
        </p:spPr>
        <p:txBody>
          <a:bodyPr/>
          <a:lstStyle/>
          <a:p>
            <a:r>
              <a:rPr lang="en-US" dirty="0"/>
              <a:t>Scott Hoag</a:t>
            </a:r>
          </a:p>
          <a:p>
            <a:r>
              <a:rPr lang="en-US" dirty="0"/>
              <a:t>Principal Cloud Solution Architect</a:t>
            </a:r>
          </a:p>
          <a:p>
            <a:r>
              <a:rPr lang="en-US"/>
              <a:t>Opsgility</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2959-BDB4-425B-83F1-220294D9ADBE}"/>
              </a:ext>
            </a:extLst>
          </p:cNvPr>
          <p:cNvSpPr>
            <a:spLocks noGrp="1"/>
          </p:cNvSpPr>
          <p:nvPr>
            <p:ph type="title"/>
          </p:nvPr>
        </p:nvSpPr>
        <p:spPr/>
        <p:txBody>
          <a:bodyPr/>
          <a:lstStyle/>
          <a:p>
            <a:r>
              <a:rPr lang="en-US" dirty="0"/>
              <a:t>Create Azure AD server component</a:t>
            </a:r>
          </a:p>
        </p:txBody>
      </p:sp>
      <p:sp>
        <p:nvSpPr>
          <p:cNvPr id="6" name="Text Placeholder 5">
            <a:extLst>
              <a:ext uri="{FF2B5EF4-FFF2-40B4-BE49-F238E27FC236}">
                <a16:creationId xmlns:a16="http://schemas.microsoft.com/office/drawing/2014/main" id="{2CCE4F34-DE15-43FC-9242-A6D2001A49B1}"/>
              </a:ext>
            </a:extLst>
          </p:cNvPr>
          <p:cNvSpPr>
            <a:spLocks noGrp="1"/>
          </p:cNvSpPr>
          <p:nvPr>
            <p:ph type="body" sz="quarter" idx="10"/>
          </p:nvPr>
        </p:nvSpPr>
        <p:spPr/>
        <p:txBody>
          <a:bodyPr>
            <a:normAutofit fontScale="32500" lnSpcReduction="20000"/>
          </a:bodyPr>
          <a:lstStyle/>
          <a:p>
            <a:r>
              <a:rPr lang="en-US" dirty="0" err="1"/>
              <a:t>aksname</a:t>
            </a:r>
            <a:r>
              <a:rPr lang="en-US" dirty="0"/>
              <a:t>="</a:t>
            </a:r>
            <a:r>
              <a:rPr lang="en-US" dirty="0" err="1"/>
              <a:t>aksADCluster</a:t>
            </a:r>
            <a:r>
              <a:rPr lang="en-US" dirty="0"/>
              <a:t>"</a:t>
            </a:r>
          </a:p>
          <a:p>
            <a:endParaRPr lang="en-US" dirty="0"/>
          </a:p>
          <a:p>
            <a:r>
              <a:rPr lang="en-US" dirty="0"/>
              <a:t># Create the Azure AD application</a:t>
            </a:r>
          </a:p>
          <a:p>
            <a:r>
              <a:rPr lang="en-US" dirty="0" err="1"/>
              <a:t>serverAppId</a:t>
            </a:r>
            <a:r>
              <a:rPr lang="en-US" dirty="0"/>
              <a:t>=$(</a:t>
            </a:r>
            <a:r>
              <a:rPr lang="en-US" dirty="0" err="1"/>
              <a:t>az</a:t>
            </a:r>
            <a:r>
              <a:rPr lang="en-US" dirty="0"/>
              <a:t> ad app create \</a:t>
            </a:r>
          </a:p>
          <a:p>
            <a:r>
              <a:rPr lang="en-US" dirty="0"/>
              <a:t>    --display-name "${</a:t>
            </a:r>
            <a:r>
              <a:rPr lang="en-US" dirty="0" err="1"/>
              <a:t>aksname</a:t>
            </a:r>
            <a:r>
              <a:rPr lang="en-US" dirty="0"/>
              <a:t>}Server" \</a:t>
            </a:r>
          </a:p>
          <a:p>
            <a:r>
              <a:rPr lang="en-US" dirty="0"/>
              <a:t>    --identifier-</a:t>
            </a:r>
            <a:r>
              <a:rPr lang="en-US" dirty="0" err="1"/>
              <a:t>uris</a:t>
            </a:r>
            <a:r>
              <a:rPr lang="en-US" dirty="0"/>
              <a:t> "https://${</a:t>
            </a:r>
            <a:r>
              <a:rPr lang="en-US" dirty="0" err="1"/>
              <a:t>aksname</a:t>
            </a:r>
            <a:r>
              <a:rPr lang="en-US" dirty="0"/>
              <a:t>}Server" \</a:t>
            </a:r>
          </a:p>
          <a:p>
            <a:r>
              <a:rPr lang="en-US" dirty="0"/>
              <a:t>    --query </a:t>
            </a:r>
            <a:r>
              <a:rPr lang="en-US" dirty="0" err="1"/>
              <a:t>appId</a:t>
            </a:r>
            <a:r>
              <a:rPr lang="en-US" dirty="0"/>
              <a:t> -o </a:t>
            </a:r>
            <a:r>
              <a:rPr lang="en-US" dirty="0" err="1"/>
              <a:t>tsv</a:t>
            </a:r>
            <a:r>
              <a:rPr lang="en-US" dirty="0"/>
              <a:t>)</a:t>
            </a:r>
          </a:p>
          <a:p>
            <a:endParaRPr lang="en-US" dirty="0"/>
          </a:p>
          <a:p>
            <a:r>
              <a:rPr lang="en-US" dirty="0"/>
              <a:t># Update the application group membership claims</a:t>
            </a:r>
          </a:p>
          <a:p>
            <a:r>
              <a:rPr lang="en-US" dirty="0" err="1"/>
              <a:t>az</a:t>
            </a:r>
            <a:r>
              <a:rPr lang="en-US" dirty="0"/>
              <a:t> ad app update --id $</a:t>
            </a:r>
            <a:r>
              <a:rPr lang="en-US" dirty="0" err="1"/>
              <a:t>serverAppId</a:t>
            </a:r>
            <a:r>
              <a:rPr lang="en-US" dirty="0"/>
              <a:t> \</a:t>
            </a:r>
          </a:p>
          <a:p>
            <a:r>
              <a:rPr lang="en-US" dirty="0"/>
              <a:t>    --set </a:t>
            </a:r>
            <a:r>
              <a:rPr lang="en-US" dirty="0" err="1"/>
              <a:t>groupMembershipClaims</a:t>
            </a:r>
            <a:r>
              <a:rPr lang="en-US" dirty="0"/>
              <a:t>=All</a:t>
            </a:r>
          </a:p>
          <a:p>
            <a:endParaRPr lang="en-US" dirty="0"/>
          </a:p>
          <a:p>
            <a:r>
              <a:rPr lang="en-US" dirty="0"/>
              <a:t># Create a service principal for the Azure AD application</a:t>
            </a:r>
          </a:p>
          <a:p>
            <a:r>
              <a:rPr lang="en-US" dirty="0" err="1"/>
              <a:t>az</a:t>
            </a:r>
            <a:r>
              <a:rPr lang="en-US" dirty="0"/>
              <a:t> ad </a:t>
            </a:r>
            <a:r>
              <a:rPr lang="en-US" dirty="0" err="1"/>
              <a:t>sp</a:t>
            </a:r>
            <a:r>
              <a:rPr lang="en-US" dirty="0"/>
              <a:t> create --id $</a:t>
            </a:r>
            <a:r>
              <a:rPr lang="en-US" dirty="0" err="1"/>
              <a:t>serverAppId</a:t>
            </a:r>
            <a:endParaRPr lang="en-US" dirty="0"/>
          </a:p>
          <a:p>
            <a:endParaRPr lang="en-US" dirty="0"/>
          </a:p>
          <a:p>
            <a:r>
              <a:rPr lang="en-US" dirty="0"/>
              <a:t># Get the service principal secret</a:t>
            </a:r>
          </a:p>
          <a:p>
            <a:r>
              <a:rPr lang="en-US" dirty="0" err="1"/>
              <a:t>serverAppSecret</a:t>
            </a:r>
            <a:r>
              <a:rPr lang="en-US" dirty="0"/>
              <a:t>=$(</a:t>
            </a:r>
            <a:r>
              <a:rPr lang="en-US" dirty="0" err="1"/>
              <a:t>az</a:t>
            </a:r>
            <a:r>
              <a:rPr lang="en-US" dirty="0"/>
              <a:t> ad </a:t>
            </a:r>
            <a:r>
              <a:rPr lang="en-US" dirty="0" err="1"/>
              <a:t>sp</a:t>
            </a:r>
            <a:r>
              <a:rPr lang="en-US" dirty="0"/>
              <a:t> credential reset \</a:t>
            </a:r>
          </a:p>
          <a:p>
            <a:r>
              <a:rPr lang="en-US" dirty="0"/>
              <a:t>    --name $</a:t>
            </a:r>
            <a:r>
              <a:rPr lang="en-US" dirty="0" err="1"/>
              <a:t>serverAppId</a:t>
            </a:r>
            <a:r>
              <a:rPr lang="en-US" dirty="0"/>
              <a:t> \</a:t>
            </a:r>
          </a:p>
          <a:p>
            <a:r>
              <a:rPr lang="en-US" dirty="0"/>
              <a:t>    --credential-description "</a:t>
            </a:r>
            <a:r>
              <a:rPr lang="en-US" dirty="0" err="1"/>
              <a:t>AKSPassword</a:t>
            </a:r>
            <a:r>
              <a:rPr lang="en-US" dirty="0"/>
              <a:t>" \</a:t>
            </a:r>
          </a:p>
          <a:p>
            <a:r>
              <a:rPr lang="en-US" dirty="0"/>
              <a:t>    --query password -o </a:t>
            </a:r>
            <a:r>
              <a:rPr lang="en-US" dirty="0" err="1"/>
              <a:t>tsv</a:t>
            </a:r>
            <a:r>
              <a:rPr lang="en-US" dirty="0"/>
              <a:t>)</a:t>
            </a:r>
          </a:p>
          <a:p>
            <a:endParaRPr lang="en-US" dirty="0"/>
          </a:p>
          <a:p>
            <a:r>
              <a:rPr lang="en-US" dirty="0"/>
              <a:t># Assign permissions Read directory data and Sign in and read user profile to app</a:t>
            </a:r>
          </a:p>
          <a:p>
            <a:r>
              <a:rPr lang="it-IT" dirty="0"/>
              <a:t>az ad app permission add \</a:t>
            </a:r>
          </a:p>
          <a:p>
            <a:r>
              <a:rPr lang="it-IT" dirty="0"/>
              <a:t>    --id $</a:t>
            </a:r>
            <a:r>
              <a:rPr lang="en-US" dirty="0" err="1"/>
              <a:t>serverAppId</a:t>
            </a:r>
            <a:r>
              <a:rPr lang="it-IT" dirty="0"/>
              <a:t> \</a:t>
            </a:r>
          </a:p>
          <a:p>
            <a:r>
              <a:rPr lang="it-IT" dirty="0"/>
              <a:t>    --api 00000003-0000-0000-c000-000000000000 \</a:t>
            </a:r>
          </a:p>
          <a:p>
            <a:r>
              <a:rPr lang="it-IT" dirty="0"/>
              <a:t>    --api-permissions e1fe6dd8-ba31-4d61-89e7-88639da4683d=Scope 06da0dbc-49e2-44d2-8312-53f166ab848a=Scope 7ab1d382-f21e-4acd-a863-ba3e13f7da61=Role</a:t>
            </a:r>
          </a:p>
          <a:p>
            <a:endParaRPr lang="it-IT" dirty="0"/>
          </a:p>
          <a:p>
            <a:r>
              <a:rPr lang="it-IT" dirty="0"/>
              <a:t># Grant permissions to app</a:t>
            </a:r>
          </a:p>
          <a:p>
            <a:r>
              <a:rPr lang="en-US" dirty="0" err="1"/>
              <a:t>az</a:t>
            </a:r>
            <a:r>
              <a:rPr lang="en-US" dirty="0"/>
              <a:t> ad app permission grant --id $</a:t>
            </a:r>
            <a:r>
              <a:rPr lang="en-US" dirty="0" err="1"/>
              <a:t>serverAppId</a:t>
            </a:r>
            <a:r>
              <a:rPr lang="en-US" dirty="0"/>
              <a:t> \</a:t>
            </a:r>
          </a:p>
          <a:p>
            <a:r>
              <a:rPr lang="en-US" dirty="0"/>
              <a:t>    --</a:t>
            </a:r>
            <a:r>
              <a:rPr lang="en-US" dirty="0" err="1"/>
              <a:t>api</a:t>
            </a:r>
            <a:r>
              <a:rPr lang="en-US" dirty="0"/>
              <a:t> 00000003-0000-0000-c000-000000000000</a:t>
            </a:r>
          </a:p>
          <a:p>
            <a:r>
              <a:rPr lang="en-US" dirty="0" err="1"/>
              <a:t>az</a:t>
            </a:r>
            <a:r>
              <a:rPr lang="en-US" dirty="0"/>
              <a:t> ad app permission admin-consent --id $</a:t>
            </a:r>
            <a:r>
              <a:rPr lang="en-US" dirty="0" err="1"/>
              <a:t>serverAppId</a:t>
            </a:r>
            <a:endParaRPr lang="en-US" dirty="0"/>
          </a:p>
        </p:txBody>
      </p:sp>
    </p:spTree>
    <p:extLst>
      <p:ext uri="{BB962C8B-B14F-4D97-AF65-F5344CB8AC3E}">
        <p14:creationId xmlns:p14="http://schemas.microsoft.com/office/powerpoint/2010/main" val="1110860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9D-5EDC-4F2A-9552-A805CF2F9E6B}"/>
              </a:ext>
            </a:extLst>
          </p:cNvPr>
          <p:cNvSpPr>
            <a:spLocks noGrp="1"/>
          </p:cNvSpPr>
          <p:nvPr>
            <p:ph type="title"/>
          </p:nvPr>
        </p:nvSpPr>
        <p:spPr/>
        <p:txBody>
          <a:bodyPr/>
          <a:lstStyle/>
          <a:p>
            <a:r>
              <a:rPr lang="en-US" dirty="0"/>
              <a:t>Create Azure AD client component</a:t>
            </a:r>
          </a:p>
        </p:txBody>
      </p:sp>
      <p:sp>
        <p:nvSpPr>
          <p:cNvPr id="3" name="Text Placeholder 2">
            <a:extLst>
              <a:ext uri="{FF2B5EF4-FFF2-40B4-BE49-F238E27FC236}">
                <a16:creationId xmlns:a16="http://schemas.microsoft.com/office/drawing/2014/main" id="{4CB78028-E18F-4C86-ABC4-673F30200451}"/>
              </a:ext>
            </a:extLst>
          </p:cNvPr>
          <p:cNvSpPr>
            <a:spLocks noGrp="1"/>
          </p:cNvSpPr>
          <p:nvPr>
            <p:ph type="body" sz="quarter" idx="10"/>
          </p:nvPr>
        </p:nvSpPr>
        <p:spPr/>
        <p:txBody>
          <a:bodyPr>
            <a:normAutofit fontScale="62500" lnSpcReduction="20000"/>
          </a:bodyPr>
          <a:lstStyle/>
          <a:p>
            <a:r>
              <a:rPr lang="en-US" dirty="0" err="1"/>
              <a:t>clientAppId</a:t>
            </a:r>
            <a:r>
              <a:rPr lang="en-US" dirty="0"/>
              <a:t>=$(</a:t>
            </a:r>
            <a:r>
              <a:rPr lang="en-US" dirty="0" err="1"/>
              <a:t>az</a:t>
            </a:r>
            <a:r>
              <a:rPr lang="en-US" dirty="0"/>
              <a:t> ad app create \</a:t>
            </a:r>
          </a:p>
          <a:p>
            <a:r>
              <a:rPr lang="en-US" dirty="0"/>
              <a:t>    --display-name "${</a:t>
            </a:r>
            <a:r>
              <a:rPr lang="en-US" dirty="0" err="1"/>
              <a:t>aksname</a:t>
            </a:r>
            <a:r>
              <a:rPr lang="en-US" dirty="0"/>
              <a:t>}Client" \</a:t>
            </a:r>
          </a:p>
          <a:p>
            <a:r>
              <a:rPr lang="en-US" dirty="0"/>
              <a:t>    --native-app \</a:t>
            </a:r>
          </a:p>
          <a:p>
            <a:r>
              <a:rPr lang="en-US" dirty="0"/>
              <a:t>    --reply-</a:t>
            </a:r>
            <a:r>
              <a:rPr lang="en-US" dirty="0" err="1"/>
              <a:t>urls</a:t>
            </a:r>
            <a:r>
              <a:rPr lang="en-US" dirty="0"/>
              <a:t> "https://${</a:t>
            </a:r>
            <a:r>
              <a:rPr lang="en-US" dirty="0" err="1"/>
              <a:t>aksname</a:t>
            </a:r>
            <a:r>
              <a:rPr lang="en-US" dirty="0"/>
              <a:t>}Client" \</a:t>
            </a:r>
          </a:p>
          <a:p>
            <a:r>
              <a:rPr lang="en-US" dirty="0"/>
              <a:t>    --query </a:t>
            </a:r>
            <a:r>
              <a:rPr lang="en-US" dirty="0" err="1"/>
              <a:t>appId</a:t>
            </a:r>
            <a:r>
              <a:rPr lang="en-US" dirty="0"/>
              <a:t> -o </a:t>
            </a:r>
            <a:r>
              <a:rPr lang="en-US" dirty="0" err="1"/>
              <a:t>tsv</a:t>
            </a:r>
            <a:r>
              <a:rPr lang="en-US" dirty="0"/>
              <a:t>)</a:t>
            </a:r>
          </a:p>
          <a:p>
            <a:endParaRPr lang="en-US" dirty="0"/>
          </a:p>
          <a:p>
            <a:r>
              <a:rPr lang="en-US" dirty="0"/>
              <a:t># Create </a:t>
            </a:r>
            <a:r>
              <a:rPr lang="en-US" dirty="0" err="1"/>
              <a:t>sp</a:t>
            </a:r>
            <a:endParaRPr lang="en-US" dirty="0"/>
          </a:p>
          <a:p>
            <a:r>
              <a:rPr lang="en-US" dirty="0" err="1"/>
              <a:t>az</a:t>
            </a:r>
            <a:r>
              <a:rPr lang="en-US" dirty="0"/>
              <a:t> ad </a:t>
            </a:r>
            <a:r>
              <a:rPr lang="en-US" dirty="0" err="1"/>
              <a:t>sp</a:t>
            </a:r>
            <a:r>
              <a:rPr lang="en-US" dirty="0"/>
              <a:t> create --id $</a:t>
            </a:r>
            <a:r>
              <a:rPr lang="en-US" dirty="0" err="1"/>
              <a:t>clientAppId</a:t>
            </a:r>
            <a:endParaRPr lang="en-US" dirty="0"/>
          </a:p>
          <a:p>
            <a:endParaRPr lang="en-US" dirty="0"/>
          </a:p>
          <a:p>
            <a:r>
              <a:rPr lang="en-US" dirty="0"/>
              <a:t># Get the oAuth2 id for the app</a:t>
            </a:r>
          </a:p>
          <a:p>
            <a:r>
              <a:rPr lang="en-US" dirty="0" err="1"/>
              <a:t>oAuthPermissionId</a:t>
            </a:r>
            <a:r>
              <a:rPr lang="en-US" dirty="0"/>
              <a:t>=$(</a:t>
            </a:r>
            <a:r>
              <a:rPr lang="en-US" dirty="0" err="1"/>
              <a:t>az</a:t>
            </a:r>
            <a:r>
              <a:rPr lang="en-US" dirty="0"/>
              <a:t> ad app show --id $</a:t>
            </a:r>
            <a:r>
              <a:rPr lang="en-US" dirty="0" err="1"/>
              <a:t>serverAppId</a:t>
            </a:r>
            <a:r>
              <a:rPr lang="en-US" dirty="0"/>
              <a:t> \</a:t>
            </a:r>
          </a:p>
          <a:p>
            <a:r>
              <a:rPr lang="en-US" dirty="0"/>
              <a:t>    --query "oauth2Permissions[0].id" -o </a:t>
            </a:r>
            <a:r>
              <a:rPr lang="en-US" dirty="0" err="1"/>
              <a:t>tsv</a:t>
            </a:r>
            <a:r>
              <a:rPr lang="en-US" dirty="0"/>
              <a:t>)</a:t>
            </a:r>
          </a:p>
          <a:p>
            <a:endParaRPr lang="en-US" dirty="0"/>
          </a:p>
          <a:p>
            <a:r>
              <a:rPr lang="en-US" dirty="0"/>
              <a:t># Add permissions for apps to oAuth2 flow</a:t>
            </a:r>
          </a:p>
          <a:p>
            <a:r>
              <a:rPr lang="en-US" dirty="0" err="1"/>
              <a:t>az</a:t>
            </a:r>
            <a:r>
              <a:rPr lang="en-US" dirty="0"/>
              <a:t> ad app permission add --id $</a:t>
            </a:r>
            <a:r>
              <a:rPr lang="en-US" dirty="0" err="1"/>
              <a:t>clientAppId</a:t>
            </a:r>
            <a:r>
              <a:rPr lang="en-US" dirty="0"/>
              <a:t> --</a:t>
            </a:r>
            <a:r>
              <a:rPr lang="en-US" dirty="0" err="1"/>
              <a:t>api</a:t>
            </a:r>
            <a:r>
              <a:rPr lang="en-US" dirty="0"/>
              <a:t> $</a:t>
            </a:r>
            <a:r>
              <a:rPr lang="en-US" dirty="0" err="1"/>
              <a:t>serverAppId</a:t>
            </a:r>
            <a:r>
              <a:rPr lang="en-US" dirty="0"/>
              <a:t> \</a:t>
            </a:r>
          </a:p>
          <a:p>
            <a:r>
              <a:rPr lang="en-US" dirty="0"/>
              <a:t>    --</a:t>
            </a:r>
            <a:r>
              <a:rPr lang="en-US" dirty="0" err="1"/>
              <a:t>api</a:t>
            </a:r>
            <a:r>
              <a:rPr lang="en-US" dirty="0"/>
              <a:t>-permissions ${</a:t>
            </a:r>
            <a:r>
              <a:rPr lang="en-US" dirty="0" err="1"/>
              <a:t>oAuthPermissionId</a:t>
            </a:r>
            <a:r>
              <a:rPr lang="en-US" dirty="0"/>
              <a:t>}=Scope</a:t>
            </a:r>
          </a:p>
          <a:p>
            <a:r>
              <a:rPr lang="en-US" dirty="0" err="1"/>
              <a:t>az</a:t>
            </a:r>
            <a:r>
              <a:rPr lang="en-US" dirty="0"/>
              <a:t> ad app permission grant --id $</a:t>
            </a:r>
            <a:r>
              <a:rPr lang="en-US" dirty="0" err="1"/>
              <a:t>clientAppId</a:t>
            </a:r>
            <a:r>
              <a:rPr lang="en-US" dirty="0"/>
              <a:t> --</a:t>
            </a:r>
            <a:r>
              <a:rPr lang="en-US" dirty="0" err="1"/>
              <a:t>api</a:t>
            </a:r>
            <a:r>
              <a:rPr lang="en-US" dirty="0"/>
              <a:t> $</a:t>
            </a:r>
            <a:r>
              <a:rPr lang="en-US" dirty="0" err="1"/>
              <a:t>serverAppId</a:t>
            </a:r>
            <a:endParaRPr lang="en-US" dirty="0"/>
          </a:p>
          <a:p>
            <a:endParaRPr lang="en-US" dirty="0"/>
          </a:p>
        </p:txBody>
      </p:sp>
    </p:spTree>
    <p:extLst>
      <p:ext uri="{BB962C8B-B14F-4D97-AF65-F5344CB8AC3E}">
        <p14:creationId xmlns:p14="http://schemas.microsoft.com/office/powerpoint/2010/main" val="3336403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85000" lnSpcReduction="20000"/>
          </a:bodyPr>
          <a:lstStyle/>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a:t>
            </a:r>
            <a:r>
              <a:rPr lang="en-US" dirty="0" err="1"/>
              <a:t>aad</a:t>
            </a:r>
            <a:r>
              <a:rPr lang="en-US" dirty="0"/>
              <a:t>-server-app-id $</a:t>
            </a:r>
            <a:r>
              <a:rPr lang="en-US" dirty="0" err="1"/>
              <a:t>serverAppId</a:t>
            </a:r>
            <a:r>
              <a:rPr lang="en-US" dirty="0"/>
              <a:t> \</a:t>
            </a:r>
          </a:p>
          <a:p>
            <a:r>
              <a:rPr lang="en-US" dirty="0"/>
              <a:t>    --</a:t>
            </a:r>
            <a:r>
              <a:rPr lang="en-US" dirty="0" err="1"/>
              <a:t>aad</a:t>
            </a:r>
            <a:r>
              <a:rPr lang="en-US" dirty="0"/>
              <a:t>-server-app-secret $</a:t>
            </a:r>
            <a:r>
              <a:rPr lang="en-US" dirty="0" err="1"/>
              <a:t>serverAppSecret</a:t>
            </a:r>
            <a:r>
              <a:rPr lang="en-US" dirty="0"/>
              <a:t> \</a:t>
            </a:r>
          </a:p>
          <a:p>
            <a:r>
              <a:rPr lang="en-US" dirty="0"/>
              <a:t>    --</a:t>
            </a:r>
            <a:r>
              <a:rPr lang="en-US" dirty="0" err="1"/>
              <a:t>aad</a:t>
            </a:r>
            <a:r>
              <a:rPr lang="en-US" dirty="0"/>
              <a:t>-client-app-id $</a:t>
            </a:r>
            <a:r>
              <a:rPr lang="en-US" dirty="0" err="1"/>
              <a:t>clientAppId</a:t>
            </a:r>
            <a:r>
              <a:rPr lang="en-US" dirty="0"/>
              <a: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529171"/>
          </a:xfrm>
        </p:spPr>
        <p:txBody>
          <a:bodyPr/>
          <a:lstStyle/>
          <a:p>
            <a:r>
              <a:rPr lang="en-US" dirty="0"/>
              <a:t>Identity</a:t>
            </a:r>
          </a:p>
          <a:p>
            <a:r>
              <a:rPr lang="en-US" dirty="0"/>
              <a:t>Networking</a:t>
            </a:r>
          </a:p>
          <a:p>
            <a:r>
              <a:rPr lang="en-US" dirty="0"/>
              <a:t>Migrations</a:t>
            </a:r>
          </a:p>
          <a:p>
            <a:r>
              <a:rPr lang="en-US" dirty="0"/>
              <a:t>Autoscaling</a:t>
            </a:r>
          </a:p>
          <a:p>
            <a:r>
              <a:rPr lang="en-US" dirty="0"/>
              <a:t>Network-close images</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E0D07-9C00-4CBD-9209-D89E0A937B2C}"/>
              </a:ext>
            </a:extLst>
          </p:cNvPr>
          <p:cNvSpPr>
            <a:spLocks noGrp="1"/>
          </p:cNvSpPr>
          <p:nvPr>
            <p:ph type="title"/>
          </p:nvPr>
        </p:nvSpPr>
        <p:spPr/>
        <p:txBody>
          <a:bodyPr/>
          <a:lstStyle/>
          <a:p>
            <a:r>
              <a:rPr lang="en-US" dirty="0"/>
              <a:t>The simple things…</a:t>
            </a:r>
          </a:p>
        </p:txBody>
      </p:sp>
      <p:sp>
        <p:nvSpPr>
          <p:cNvPr id="4" name="Content Placeholder 3">
            <a:extLst>
              <a:ext uri="{FF2B5EF4-FFF2-40B4-BE49-F238E27FC236}">
                <a16:creationId xmlns:a16="http://schemas.microsoft.com/office/drawing/2014/main" id="{069BE62F-802B-4105-A0ED-A84E2617EDC3}"/>
              </a:ext>
            </a:extLst>
          </p:cNvPr>
          <p:cNvSpPr>
            <a:spLocks noGrp="1"/>
          </p:cNvSpPr>
          <p:nvPr>
            <p:ph type="body" sz="quarter" idx="11"/>
          </p:nvPr>
        </p:nvSpPr>
        <p:spPr/>
        <p:txBody>
          <a:bodyPr/>
          <a:lstStyle/>
          <a:p>
            <a:r>
              <a:rPr lang="en-US" dirty="0"/>
              <a:t>AKS regional availability</a:t>
            </a:r>
          </a:p>
          <a:p>
            <a:r>
              <a:rPr lang="en-US" dirty="0"/>
              <a:t>Paired regions</a:t>
            </a:r>
          </a:p>
          <a:p>
            <a:r>
              <a:rPr lang="en-US" dirty="0"/>
              <a:t>Service availability</a:t>
            </a:r>
          </a:p>
        </p:txBody>
      </p:sp>
    </p:spTree>
    <p:extLst>
      <p:ext uri="{BB962C8B-B14F-4D97-AF65-F5344CB8AC3E}">
        <p14:creationId xmlns:p14="http://schemas.microsoft.com/office/powerpoint/2010/main" val="20019987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4294967295"/>
          </p:nvPr>
        </p:nvSpPr>
        <p:spPr>
          <a:xfrm>
            <a:off x="588263" y="1446899"/>
            <a:ext cx="4041648" cy="430213"/>
          </a:xfrm>
        </p:spPr>
        <p:txBody>
          <a:bodyPr/>
          <a:lstStyle/>
          <a:p>
            <a:pPr marL="0" indent="0" algn="ctr">
              <a:buNone/>
            </a:pPr>
            <a:r>
              <a:rPr lang="en-US" dirty="0"/>
              <a:t>Traffic Manager</a:t>
            </a:r>
          </a:p>
        </p:txBody>
      </p:sp>
      <p:sp>
        <p:nvSpPr>
          <p:cNvPr id="2" name="Text Placeholder 1">
            <a:extLst>
              <a:ext uri="{FF2B5EF4-FFF2-40B4-BE49-F238E27FC236}">
                <a16:creationId xmlns:a16="http://schemas.microsoft.com/office/drawing/2014/main" id="{CA89EEF6-D533-41E3-9CDB-1D5D8FFC3FA8}"/>
              </a:ext>
            </a:extLst>
          </p:cNvPr>
          <p:cNvSpPr>
            <a:spLocks noGrp="1"/>
          </p:cNvSpPr>
          <p:nvPr>
            <p:ph sz="quarter" idx="4294967295"/>
          </p:nvPr>
        </p:nvSpPr>
        <p:spPr>
          <a:xfrm>
            <a:off x="4338739" y="1435100"/>
            <a:ext cx="4037570" cy="430213"/>
          </a:xfrm>
        </p:spPr>
        <p:txBody>
          <a:bodyPr/>
          <a:lstStyle/>
          <a:p>
            <a:pPr marL="0" indent="0" algn="ctr">
              <a:buNone/>
            </a:pPr>
            <a:r>
              <a:rPr lang="en-US" dirty="0"/>
              <a:t>Azure Front Door</a:t>
            </a:r>
          </a:p>
        </p:txBody>
      </p:sp>
      <p:pic>
        <p:nvPicPr>
          <p:cNvPr id="6" name="Graphic 5">
            <a:extLst>
              <a:ext uri="{FF2B5EF4-FFF2-40B4-BE49-F238E27FC236}">
                <a16:creationId xmlns:a16="http://schemas.microsoft.com/office/drawing/2014/main" id="{CE4AAB89-7EFE-437C-A233-313A417AD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4687" y="2816802"/>
            <a:ext cx="1828800" cy="1828800"/>
          </a:xfrm>
          <a:prstGeom prst="rect">
            <a:avLst/>
          </a:prstGeom>
        </p:spPr>
      </p:pic>
      <p:pic>
        <p:nvPicPr>
          <p:cNvPr id="8" name="Graphic 7">
            <a:extLst>
              <a:ext uri="{FF2B5EF4-FFF2-40B4-BE49-F238E27FC236}">
                <a16:creationId xmlns:a16="http://schemas.microsoft.com/office/drawing/2014/main" id="{2DEDB7C4-FF58-4EFE-ABE0-F73DDF53F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3125" y="2816802"/>
            <a:ext cx="1828800" cy="1828800"/>
          </a:xfrm>
          <a:prstGeom prst="rect">
            <a:avLst/>
          </a:prstGeom>
        </p:spPr>
      </p:pic>
      <p:sp>
        <p:nvSpPr>
          <p:cNvPr id="9" name="Text Placeholder 1">
            <a:extLst>
              <a:ext uri="{FF2B5EF4-FFF2-40B4-BE49-F238E27FC236}">
                <a16:creationId xmlns:a16="http://schemas.microsoft.com/office/drawing/2014/main" id="{45530411-16A3-4914-8B19-D60AD2449FAE}"/>
              </a:ext>
            </a:extLst>
          </p:cNvPr>
          <p:cNvSpPr txBox="1">
            <a:spLocks/>
          </p:cNvSpPr>
          <p:nvPr/>
        </p:nvSpPr>
        <p:spPr>
          <a:xfrm>
            <a:off x="8085138" y="1435100"/>
            <a:ext cx="4041648" cy="430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Application Gateway</a:t>
            </a:r>
          </a:p>
        </p:txBody>
      </p:sp>
      <p:pic>
        <p:nvPicPr>
          <p:cNvPr id="11" name="Graphic 10">
            <a:extLst>
              <a:ext uri="{FF2B5EF4-FFF2-40B4-BE49-F238E27FC236}">
                <a16:creationId xmlns:a16="http://schemas.microsoft.com/office/drawing/2014/main" id="{01E897D4-B314-467A-88F1-3694BD3BA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563" y="2816802"/>
            <a:ext cx="1828800" cy="1828800"/>
          </a:xfrm>
          <a:prstGeom prst="rect">
            <a:avLst/>
          </a:prstGeom>
        </p:spPr>
      </p:pic>
      <p:cxnSp>
        <p:nvCxnSpPr>
          <p:cNvPr id="12" name="Straight Connector 11">
            <a:extLst>
              <a:ext uri="{FF2B5EF4-FFF2-40B4-BE49-F238E27FC236}">
                <a16:creationId xmlns:a16="http://schemas.microsoft.com/office/drawing/2014/main" id="{D69431E7-05E5-4C97-9FA3-5FAD24EF6070}"/>
              </a:ext>
              <a:ext uri="{C183D7F6-B498-43B3-948B-1728B52AA6E4}">
                <adec:decorative xmlns:adec="http://schemas.microsoft.com/office/drawing/2017/decorative" val="1"/>
              </a:ext>
            </a:extLst>
          </p:cNvPr>
          <p:cNvCxnSpPr>
            <a:cxnSpLocks/>
          </p:cNvCxnSpPr>
          <p:nvPr/>
        </p:nvCxnSpPr>
        <p:spPr>
          <a:xfrm>
            <a:off x="4484325"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81BFCB-1700-48CD-A4EE-31BA8605A090}"/>
              </a:ext>
              <a:ext uri="{C183D7F6-B498-43B3-948B-1728B52AA6E4}">
                <adec:decorative xmlns:adec="http://schemas.microsoft.com/office/drawing/2017/decorative" val="1"/>
              </a:ext>
            </a:extLst>
          </p:cNvPr>
          <p:cNvCxnSpPr>
            <a:cxnSpLocks/>
          </p:cNvCxnSpPr>
          <p:nvPr/>
        </p:nvCxnSpPr>
        <p:spPr>
          <a:xfrm>
            <a:off x="8230723"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24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2"/>
          </p:nvPr>
        </p:nvSpPr>
        <p:spPr>
          <a:xfrm>
            <a:off x="584200" y="1435100"/>
            <a:ext cx="5211763" cy="1169551"/>
          </a:xfrm>
        </p:spPr>
        <p:txBody>
          <a:bodyPr/>
          <a:lstStyle/>
          <a:p>
            <a:r>
              <a:rPr lang="en-US" dirty="0"/>
              <a:t>Infrastructure-based replication</a:t>
            </a:r>
          </a:p>
          <a:p>
            <a:pPr lvl="1"/>
            <a:r>
              <a:rPr lang="en-US" dirty="0"/>
              <a:t>Managed disks</a:t>
            </a:r>
          </a:p>
          <a:p>
            <a:pPr lvl="1"/>
            <a:r>
              <a:rPr lang="en-US" dirty="0"/>
              <a:t>Storage replication</a:t>
            </a:r>
          </a:p>
        </p:txBody>
      </p:sp>
      <p:sp>
        <p:nvSpPr>
          <p:cNvPr id="4" name="Content Placeholder 3">
            <a:extLst>
              <a:ext uri="{FF2B5EF4-FFF2-40B4-BE49-F238E27FC236}">
                <a16:creationId xmlns:a16="http://schemas.microsoft.com/office/drawing/2014/main" id="{657C733E-E9EB-41FC-BECE-0E6BE8588CD6}"/>
              </a:ext>
            </a:extLst>
          </p:cNvPr>
          <p:cNvSpPr>
            <a:spLocks noGrp="1"/>
          </p:cNvSpPr>
          <p:nvPr>
            <p:ph sz="quarter" idx="13"/>
          </p:nvPr>
        </p:nvSpPr>
        <p:spPr>
          <a:xfrm>
            <a:off x="6389688" y="1435100"/>
            <a:ext cx="5219700" cy="430887"/>
          </a:xfrm>
        </p:spPr>
        <p:txBody>
          <a:bodyPr/>
          <a:lstStyle/>
          <a:p>
            <a:r>
              <a:rPr lang="en-US" dirty="0"/>
              <a:t>Application-based replication</a:t>
            </a:r>
          </a:p>
        </p:txBody>
      </p:sp>
      <p:pic>
        <p:nvPicPr>
          <p:cNvPr id="1026" name="Picture 2" descr="Infrastructure-based asynchronous replication">
            <a:extLst>
              <a:ext uri="{FF2B5EF4-FFF2-40B4-BE49-F238E27FC236}">
                <a16:creationId xmlns:a16="http://schemas.microsoft.com/office/drawing/2014/main" id="{6CA8A77F-1DB2-4EE4-95BC-A7C8E408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56" y="3293076"/>
            <a:ext cx="32956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cation-based asynchronous replication">
            <a:extLst>
              <a:ext uri="{FF2B5EF4-FFF2-40B4-BE49-F238E27FC236}">
                <a16:creationId xmlns:a16="http://schemas.microsoft.com/office/drawing/2014/main" id="{5391F124-F140-4698-B9B0-B4E26FBB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713" y="3293076"/>
            <a:ext cx="4057650" cy="1609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E2CEE0-5344-49D1-92CB-CD6B372778E4}"/>
              </a:ext>
              <a:ext uri="{C183D7F6-B498-43B3-948B-1728B52AA6E4}">
                <adec:decorative xmlns:adec="http://schemas.microsoft.com/office/drawing/2017/decorative" val="1"/>
              </a:ext>
            </a:extLst>
          </p:cNvPr>
          <p:cNvCxnSpPr>
            <a:cxnSpLocks/>
          </p:cNvCxnSpPr>
          <p:nvPr/>
        </p:nvCxnSpPr>
        <p:spPr>
          <a:xfrm>
            <a:off x="6092826" y="2604651"/>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15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Migrating to a new cluster using CI/CD with pipelines</a:t>
            </a:r>
          </a:p>
        </p:txBody>
      </p:sp>
    </p:spTree>
    <p:extLst>
      <p:ext uri="{BB962C8B-B14F-4D97-AF65-F5344CB8AC3E}">
        <p14:creationId xmlns:p14="http://schemas.microsoft.com/office/powerpoint/2010/main" val="414256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16AB94-C572-419A-8E41-7078FA92704C}"/>
              </a:ext>
            </a:extLst>
          </p:cNvPr>
          <p:cNvSpPr/>
          <p:nvPr/>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6CC65-46D9-4E6E-A7CC-F010A82BAEF7}"/>
              </a:ext>
            </a:extLst>
          </p:cNvPr>
          <p:cNvSpPr/>
          <p:nvPr/>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628CAF9-2C72-4534-960C-6B5B4722EC7B}"/>
              </a:ext>
            </a:extLst>
          </p:cNvPr>
          <p:cNvSpPr/>
          <p:nvPr/>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3DE865C-4AD8-4DC2-878C-1F8E45FC2BB2}"/>
              </a:ext>
            </a:extLst>
          </p:cNvPr>
          <p:cNvSpPr/>
          <p:nvPr/>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7FD1C64-041C-4E4C-BBE6-9097DC89F4C5}"/>
              </a:ext>
            </a:extLst>
          </p:cNvPr>
          <p:cNvSpPr/>
          <p:nvPr/>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BA0896D-F2B0-405A-8D9C-3A92C6305529}"/>
              </a:ext>
            </a:extLst>
          </p:cNvPr>
          <p:cNvSpPr/>
          <p:nvPr/>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F720982-DAE6-4189-894A-0E1C738743F8}"/>
              </a:ext>
            </a:extLst>
          </p:cNvPr>
          <p:cNvSpPr/>
          <p:nvPr/>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3A5805-F5BC-4FA7-A888-0CC53D17F769}"/>
              </a:ext>
            </a:extLst>
          </p:cNvPr>
          <p:cNvSpPr/>
          <p:nvPr/>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dirty="0"/>
              <a:t>Resiliency to </a:t>
            </a:r>
            <a:r>
              <a:rPr lang="en-US" dirty="0"/>
              <a:t>datacenter</a:t>
            </a:r>
            <a:r>
              <a:rPr lang="en-GB" dirty="0"/>
              <a:t> failures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Availability Zones</a:t>
            </a:r>
            <a:endParaRPr lang="en-US"/>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p:txBody>
          <a:bodyPr/>
          <a:lstStyle/>
          <a:p>
            <a:r>
              <a:rPr lang="en-US" dirty="0"/>
              <a:t>Nodes are split across 3 datacenters in a region</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p:txBody>
          <a:bodyPr/>
          <a:lstStyle/>
          <a:p>
            <a:r>
              <a:rPr lang="en-GB" dirty="0"/>
              <a:t>Gives us fault domains to plan our deployments around</a:t>
            </a:r>
            <a:endParaRPr lang="en-US" dirty="0"/>
          </a:p>
        </p:txBody>
      </p:sp>
      <p:sp>
        <p:nvSpPr>
          <p:cNvPr id="8" name="Text Placeholder 7">
            <a:extLst>
              <a:ext uri="{FF2B5EF4-FFF2-40B4-BE49-F238E27FC236}">
                <a16:creationId xmlns:a16="http://schemas.microsoft.com/office/drawing/2014/main" id="{A0810A63-FA19-CD49-9E57-ECDDFC118C3B}"/>
              </a:ext>
            </a:extLst>
          </p:cNvPr>
          <p:cNvSpPr>
            <a:spLocks noGrp="1"/>
          </p:cNvSpPr>
          <p:nvPr>
            <p:ph type="body" sz="quarter" idx="24"/>
          </p:nvPr>
        </p:nvSpPr>
        <p:spPr/>
        <p:txBody>
          <a:bodyPr/>
          <a:lstStyle/>
          <a:p>
            <a:r>
              <a:rPr lang="en-US">
                <a:cs typeface="Segoe UI"/>
              </a:rPr>
              <a:t>Manually bring failed nodes back to your cluster</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28"/>
          </p:nvPr>
        </p:nvSpPr>
        <p:spPr/>
        <p:txBody>
          <a:bodyPr/>
          <a:lstStyle/>
          <a:p>
            <a:r>
              <a:rPr lang="en-US" sz="7200"/>
              <a:t>1</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29"/>
          </p:nvPr>
        </p:nvSpPr>
        <p:spPr/>
        <p:txBody>
          <a:bodyPr/>
          <a:lstStyle/>
          <a:p>
            <a:r>
              <a:rPr lang="en-US" sz="7200"/>
              <a:t>2</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0"/>
          </p:nvPr>
        </p:nvSpPr>
        <p:spPr/>
        <p:txBody>
          <a:bodyPr/>
          <a:lstStyle/>
          <a:p>
            <a:r>
              <a:rPr lang="en-US" sz="7200"/>
              <a:t>3</a:t>
            </a:r>
          </a:p>
        </p:txBody>
      </p:sp>
      <p:sp>
        <p:nvSpPr>
          <p:cNvPr id="9" name="Content Placeholder 8">
            <a:extLst>
              <a:ext uri="{FF2B5EF4-FFF2-40B4-BE49-F238E27FC236}">
                <a16:creationId xmlns:a16="http://schemas.microsoft.com/office/drawing/2014/main" id="{121C29B9-3142-2A4D-ACD6-1553FE9B05F8}"/>
              </a:ext>
            </a:extLst>
          </p:cNvPr>
          <p:cNvSpPr>
            <a:spLocks noGrp="1"/>
          </p:cNvSpPr>
          <p:nvPr>
            <p:ph sz="quarter" idx="31"/>
          </p:nvPr>
        </p:nvSpPr>
        <p:spPr/>
        <p:txBody>
          <a:bodyPr/>
          <a:lstStyle/>
          <a:p>
            <a:r>
              <a:rPr lang="en-US" sz="7200"/>
              <a:t>4</a:t>
            </a:r>
          </a:p>
        </p:txBody>
      </p:sp>
    </p:spTree>
    <p:extLst>
      <p:ext uri="{BB962C8B-B14F-4D97-AF65-F5344CB8AC3E}">
        <p14:creationId xmlns:p14="http://schemas.microsoft.com/office/powerpoint/2010/main" val="349237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r>
              <a:rPr lang="en-US" dirty="0"/>
              <a:t> \</a:t>
            </a:r>
          </a:p>
          <a:p>
            <a:r>
              <a:rPr lang="en-US" dirty="0"/>
              <a:t>    --name </a:t>
            </a:r>
            <a:r>
              <a:rPr lang="en-US" dirty="0" err="1"/>
              <a:t>zonalpool</a:t>
            </a:r>
            <a:r>
              <a:rPr lang="en-US" dirty="0"/>
              <a:t> \</a:t>
            </a:r>
          </a:p>
          <a:p>
            <a:r>
              <a:rPr lang="en-US" dirty="0"/>
              <a:t>    --resource-group </a:t>
            </a:r>
            <a:r>
              <a:rPr lang="en-US" dirty="0" err="1"/>
              <a:t>clusterRG</a:t>
            </a:r>
            <a:r>
              <a:rPr lang="en-US" dirty="0"/>
              <a:t> \</a:t>
            </a:r>
          </a:p>
          <a:p>
            <a:r>
              <a:rPr lang="en-US" dirty="0"/>
              <a:t>    --mode User \</a:t>
            </a:r>
          </a:p>
          <a:p>
            <a:r>
              <a:rPr lang="en-US" dirty="0"/>
              <a:t>    --node-count 2 \</a:t>
            </a:r>
          </a:p>
          <a:p>
            <a:r>
              <a:rPr lang="en-US" dirty="0"/>
              <a:t>    --zones 1 3 \</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3F19-5F3C-4BAC-A7A6-52D675EAF40C}"/>
              </a:ext>
            </a:extLst>
          </p:cNvPr>
          <p:cNvSpPr>
            <a:spLocks noGrp="1"/>
          </p:cNvSpPr>
          <p:nvPr>
            <p:ph type="title"/>
          </p:nvPr>
        </p:nvSpPr>
        <p:spPr/>
        <p:txBody>
          <a:bodyPr/>
          <a:lstStyle/>
          <a:p>
            <a:r>
              <a:rPr lang="en-US" dirty="0"/>
              <a:t>Target AZs using affinity</a:t>
            </a:r>
          </a:p>
        </p:txBody>
      </p:sp>
      <p:sp>
        <p:nvSpPr>
          <p:cNvPr id="3" name="Text Placeholder 2">
            <a:extLst>
              <a:ext uri="{FF2B5EF4-FFF2-40B4-BE49-F238E27FC236}">
                <a16:creationId xmlns:a16="http://schemas.microsoft.com/office/drawing/2014/main" id="{9A077184-2300-47A8-B30E-FFEAAC8DA55A}"/>
              </a:ext>
            </a:extLst>
          </p:cNvPr>
          <p:cNvSpPr>
            <a:spLocks noGrp="1"/>
          </p:cNvSpPr>
          <p:nvPr>
            <p:ph type="body" sz="quarter" idx="10"/>
          </p:nvPr>
        </p:nvSpPr>
        <p:spPr/>
        <p:txBody>
          <a:bodyPr>
            <a:normAutofit fontScale="92500"/>
          </a:bodyPr>
          <a:lstStyle/>
          <a:p>
            <a:r>
              <a:rPr lang="en-US" dirty="0"/>
              <a:t>affinity:</a:t>
            </a:r>
          </a:p>
          <a:p>
            <a:r>
              <a:rPr lang="en-US" dirty="0"/>
              <a:t>  </a:t>
            </a:r>
            <a:r>
              <a:rPr lang="en-US" dirty="0" err="1"/>
              <a:t>nodeAffinity</a:t>
            </a:r>
            <a:r>
              <a:rPr lang="en-US" dirty="0"/>
              <a:t>:</a:t>
            </a:r>
          </a:p>
          <a:p>
            <a:r>
              <a:rPr lang="en-US" dirty="0"/>
              <a:t>    </a:t>
            </a:r>
            <a:r>
              <a:rPr lang="en-US" dirty="0" err="1"/>
              <a:t>requiredDuringSchedulingIgnoredDuringExecution</a:t>
            </a:r>
            <a:r>
              <a:rPr lang="en-US" dirty="0"/>
              <a:t>:</a:t>
            </a:r>
          </a:p>
          <a:p>
            <a:r>
              <a:rPr lang="en-US" dirty="0"/>
              <a:t>      </a:t>
            </a:r>
            <a:r>
              <a:rPr lang="en-US" dirty="0" err="1"/>
              <a:t>nodeSelectorTerms</a:t>
            </a:r>
            <a:r>
              <a:rPr lang="en-US" dirty="0"/>
              <a:t>:</a:t>
            </a:r>
          </a:p>
          <a:p>
            <a:r>
              <a:rPr lang="en-US" dirty="0"/>
              <a:t>      - </a:t>
            </a:r>
            <a:r>
              <a:rPr lang="en-US" dirty="0" err="1"/>
              <a:t>matchExpressions</a:t>
            </a:r>
            <a:r>
              <a:rPr lang="en-US" dirty="0"/>
              <a:t>:</a:t>
            </a:r>
          </a:p>
          <a:p>
            <a:r>
              <a:rPr lang="en-US" dirty="0"/>
              <a:t>        - key: failure-domain.beta.kubernetes.io/zone</a:t>
            </a:r>
          </a:p>
          <a:p>
            <a:r>
              <a:rPr lang="en-US" dirty="0"/>
              <a:t>          operator: In</a:t>
            </a:r>
          </a:p>
          <a:p>
            <a:r>
              <a:rPr lang="en-US" dirty="0"/>
              <a:t>          values:</a:t>
            </a:r>
          </a:p>
          <a:p>
            <a:r>
              <a:rPr lang="en-US" dirty="0"/>
              <a:t>          - eastus2-1</a:t>
            </a:r>
          </a:p>
          <a:p>
            <a:r>
              <a:rPr lang="en-US" dirty="0"/>
              <a:t>          - eastus2-3</a:t>
            </a:r>
          </a:p>
        </p:txBody>
      </p:sp>
    </p:spTree>
    <p:extLst>
      <p:ext uri="{BB962C8B-B14F-4D97-AF65-F5344CB8AC3E}">
        <p14:creationId xmlns:p14="http://schemas.microsoft.com/office/powerpoint/2010/main" val="40065114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type="body" sz="quarter" idx="11"/>
          </p:nvPr>
        </p:nvSpPr>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a:t>Use deployments with replication set to the number of zones you are using  </a:t>
            </a:r>
            <a:endParaRPr lang="en-US"/>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Handling Application Failure</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15"/>
          </p:nvPr>
        </p:nvSpPr>
        <p:spPr/>
        <p:txBody>
          <a:bodyPr/>
          <a:lstStyle/>
          <a:p>
            <a:r>
              <a:rPr lang="en-US"/>
              <a:t>Use an ingress controller that is highly available </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17"/>
          </p:nvPr>
        </p:nvSpPr>
        <p:spPr/>
        <p:txBody>
          <a:bodyPr/>
          <a:lstStyle/>
          <a:p>
            <a:r>
              <a:rPr lang="en-US"/>
              <a:t>Understand your disk mounts in pods</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34"/>
          </p:nvPr>
        </p:nvSpPr>
        <p:spPr/>
        <p:txBody>
          <a:bodyPr/>
          <a:lstStyle/>
          <a:p>
            <a:r>
              <a:rPr lang="en-US" sz="7200"/>
              <a:t>2</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35"/>
          </p:nvPr>
        </p:nvSpPr>
        <p:spPr/>
        <p:txBody>
          <a:bodyPr/>
          <a:lstStyle/>
          <a:p>
            <a:r>
              <a:rPr lang="en-US" sz="7200"/>
              <a:t>3</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42631530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2" name="Text Placeholder 1">
            <a:extLst>
              <a:ext uri="{FF2B5EF4-FFF2-40B4-BE49-F238E27FC236}">
                <a16:creationId xmlns:a16="http://schemas.microsoft.com/office/drawing/2014/main" id="{AA7CB94A-9343-466F-A873-6BE3AAAE1575}"/>
              </a:ext>
            </a:extLst>
          </p:cNvPr>
          <p:cNvSpPr>
            <a:spLocks noGrp="1"/>
          </p:cNvSpPr>
          <p:nvPr>
            <p:ph type="body" sz="quarter" idx="11"/>
          </p:nvPr>
        </p:nvSpPr>
        <p:spPr>
          <a:xfrm>
            <a:off x="4941888" y="1771576"/>
            <a:ext cx="6667500" cy="3311676"/>
          </a:xfrm>
        </p:spPr>
        <p:txBody>
          <a:bodyPr/>
          <a:lstStyle/>
          <a:p>
            <a:r>
              <a:rPr lang="en-US" dirty="0"/>
              <a:t>Single registry across multiple regions</a:t>
            </a:r>
          </a:p>
          <a:p>
            <a:pPr lvl="1"/>
            <a:r>
              <a:rPr lang="en-US" dirty="0"/>
              <a:t>Repositories, images, and tags</a:t>
            </a:r>
          </a:p>
          <a:p>
            <a:pPr lvl="1"/>
            <a:r>
              <a:rPr lang="en-US" dirty="0"/>
              <a:t>Single management for IAM</a:t>
            </a:r>
          </a:p>
          <a:p>
            <a:pPr lvl="1"/>
            <a:r>
              <a:rPr lang="en-US" dirty="0"/>
              <a:t>Single URI for image push and pull</a:t>
            </a:r>
          </a:p>
          <a:p>
            <a:r>
              <a:rPr lang="en-US" dirty="0"/>
              <a:t>Network close registry</a:t>
            </a:r>
          </a:p>
          <a:p>
            <a:pPr lvl="1"/>
            <a:r>
              <a:rPr lang="en-US" dirty="0"/>
              <a:t>Lower latency</a:t>
            </a:r>
          </a:p>
          <a:p>
            <a:pPr lvl="1"/>
            <a:r>
              <a:rPr lang="en-US" dirty="0"/>
              <a:t>Lower egress costs</a:t>
            </a:r>
          </a:p>
          <a:p>
            <a:r>
              <a:rPr lang="en-US" dirty="0"/>
              <a:t>Requires ACR Premium SKU</a:t>
            </a:r>
          </a:p>
        </p:txBody>
      </p:sp>
    </p:spTree>
    <p:extLst>
      <p:ext uri="{BB962C8B-B14F-4D97-AF65-F5344CB8AC3E}">
        <p14:creationId xmlns:p14="http://schemas.microsoft.com/office/powerpoint/2010/main" val="35021784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B356B-DB15-4C4A-BBD2-53100355105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5C8384A-9DF1-42A8-AE49-5E4093A9EE4F}"/>
              </a:ext>
            </a:extLst>
          </p:cNvPr>
          <p:cNvSpPr>
            <a:spLocks noGrp="1"/>
          </p:cNvSpPr>
          <p:nvPr>
            <p:ph type="body" sz="quarter" idx="10"/>
          </p:nvPr>
        </p:nvSpPr>
        <p:spPr/>
        <p:txBody>
          <a:bodyPr/>
          <a:lstStyle/>
          <a:p>
            <a:r>
              <a:rPr lang="en-US" dirty="0"/>
              <a:t>Azure Container Registry geo-replication</a:t>
            </a:r>
          </a:p>
        </p:txBody>
      </p:sp>
    </p:spTree>
    <p:extLst>
      <p:ext uri="{BB962C8B-B14F-4D97-AF65-F5344CB8AC3E}">
        <p14:creationId xmlns:p14="http://schemas.microsoft.com/office/powerpoint/2010/main" val="1201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1169551"/>
          </a:xfrm>
        </p:spPr>
        <p:txBody>
          <a:bodyPr/>
          <a:lstStyle/>
          <a:p>
            <a:r>
              <a:rPr lang="en-US" dirty="0"/>
              <a:t>Managed identity</a:t>
            </a:r>
          </a:p>
          <a:p>
            <a:pPr lvl="1"/>
            <a:r>
              <a:rPr lang="en-US" dirty="0"/>
              <a:t>Managed through Resource manager</a:t>
            </a:r>
          </a:p>
          <a:p>
            <a:pPr lvl="1"/>
            <a:r>
              <a:rPr lang="en-US" dirty="0"/>
              <a:t>Tied to lifecycle of the cluster</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Managed by Ops</a:t>
            </a:r>
          </a:p>
          <a:p>
            <a:pPr lvl="1"/>
            <a:r>
              <a:rPr lang="en-US" dirty="0"/>
              <a:t>Manual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2065</TotalTime>
  <Words>11967</Words>
  <Application>Microsoft Office PowerPoint</Application>
  <PresentationFormat>Widescreen</PresentationFormat>
  <Paragraphs>802</Paragraphs>
  <Slides>44</Slides>
  <Notes>42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Azure AD server component</vt:lpstr>
      <vt:lpstr>Create Azure AD client component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The simple things…</vt:lpstr>
      <vt:lpstr>Routing</vt:lpstr>
      <vt:lpstr>State management</vt:lpstr>
      <vt:lpstr>Demo</vt:lpstr>
      <vt:lpstr>Demo</vt:lpstr>
      <vt:lpstr>Scaling</vt:lpstr>
      <vt:lpstr>Single system node pool vs multi-node pools</vt:lpstr>
      <vt:lpstr>Autoscale</vt:lpstr>
      <vt:lpstr>Demo</vt:lpstr>
      <vt:lpstr>Availability Zones</vt:lpstr>
      <vt:lpstr>Availability Zones</vt:lpstr>
      <vt:lpstr>Deploying AKS components with AZs</vt:lpstr>
      <vt:lpstr>Target AZs using affinity</vt:lpstr>
      <vt:lpstr>Demo</vt:lpstr>
      <vt:lpstr>Limitations</vt:lpstr>
      <vt:lpstr>Handling Application Failure</vt:lpstr>
      <vt:lpstr>Network-close images</vt:lpstr>
      <vt:lpstr>ACR geo-replication</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Michelle Savior</cp:lastModifiedBy>
  <cp:revision>361</cp:revision>
  <dcterms:created xsi:type="dcterms:W3CDTF">2020-04-20T15:28:36Z</dcterms:created>
  <dcterms:modified xsi:type="dcterms:W3CDTF">2020-06-09T16:51:57Z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